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5d6c2109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5d6c2109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d6c2109d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d6c2109d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5d6c2109d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5d6c2109d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5d6c2109d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5d6c2109d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5d6c2109d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5d6c2109d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5d6c2109d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5d6c2109d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5d6c2109d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5d6c2109d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5d6c2109d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5d6c2109d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5d6c2109d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5d6c2109d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5d6c2109da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5d6c2109d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5d6c2109da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5d6c2109da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5d6c2109da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5d6c2109da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d6c2109d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5d6c2109d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7B7B7"/>
                </a:solidFill>
                <a:highlight>
                  <a:schemeClr val="dk1"/>
                </a:highlight>
              </a:rPr>
              <a:t>Liquidity Hunting</a:t>
            </a:r>
            <a:endParaRPr>
              <a:solidFill>
                <a:srgbClr val="B7B7B7"/>
              </a:solidFill>
              <a:highlight>
                <a:schemeClr val="dk1"/>
              </a:highlight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Market always goes to where the liquidity is stored.</a:t>
            </a:r>
            <a:endParaRPr sz="1500"/>
          </a:p>
        </p:txBody>
      </p:sp>
      <p:sp>
        <p:nvSpPr>
          <p:cNvPr id="56" name="Google Shape;56;p13"/>
          <p:cNvSpPr txBox="1"/>
          <p:nvPr/>
        </p:nvSpPr>
        <p:spPr>
          <a:xfrm>
            <a:off x="7398625" y="54075"/>
            <a:ext cx="2255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999999"/>
                </a:solidFill>
                <a:highlight>
                  <a:schemeClr val="dk1"/>
                </a:highlight>
              </a:rPr>
              <a:t>By Kaizen Trader</a:t>
            </a:r>
            <a:endParaRPr sz="1100">
              <a:solidFill>
                <a:srgbClr val="999999"/>
              </a:solidFill>
              <a:highlight>
                <a:schemeClr val="dk1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CCCCC"/>
                </a:solidFill>
                <a:highlight>
                  <a:schemeClr val="dk1"/>
                </a:highlight>
              </a:rPr>
              <a:t>Market Structure</a:t>
            </a:r>
            <a:endParaRPr>
              <a:solidFill>
                <a:srgbClr val="CCCCCC"/>
              </a:solidFill>
              <a:highlight>
                <a:schemeClr val="dk1"/>
              </a:highlight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6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GB"/>
              <a:t>Inducement in u</a:t>
            </a:r>
            <a:r>
              <a:rPr lang="en-GB"/>
              <a:t>ptrend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D9D9D9"/>
                </a:highlight>
                <a:latin typeface="Roboto"/>
                <a:ea typeface="Roboto"/>
                <a:cs typeface="Roboto"/>
                <a:sym typeface="Roboto"/>
              </a:rPr>
              <a:t>အမြင့်ဆုံး candle ရဲ့ low ကို အရင်ဖောက်ဆင်းတယ်။ ပြီးတော့ high ကိုကျော်တတ်တယ်။ အဲလိုဆိုရင် အဲဒီအမြင့်ဆုံး candle ရဲ့ low ကို </a:t>
            </a: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ဖောက်ဆင်းသွားတဲ့ အနိမ့်ဆုံးနေရာကို i</a:t>
            </a:r>
            <a:r>
              <a:rPr lang="en-GB" sz="1200">
                <a:solidFill>
                  <a:schemeClr val="dk1"/>
                </a:solidFill>
                <a:highlight>
                  <a:srgbClr val="D9D9D9"/>
                </a:highlight>
                <a:latin typeface="Roboto"/>
                <a:ea typeface="Roboto"/>
                <a:cs typeface="Roboto"/>
                <a:sym typeface="Roboto"/>
              </a:rPr>
              <a:t>nducement လို့ ခေါ်တယ်။</a:t>
            </a:r>
            <a:endParaRPr sz="1200">
              <a:solidFill>
                <a:schemeClr val="dk1"/>
              </a:solidFill>
              <a:highlight>
                <a:srgbClr val="D9D9D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>
                <a:solidFill>
                  <a:srgbClr val="CCCCCC"/>
                </a:solidFill>
                <a:highlight>
                  <a:schemeClr val="dk1"/>
                </a:highlight>
              </a:rPr>
              <a:t>Market Structure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GB"/>
              <a:t>Inducement in downtrend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D9D9D9"/>
                </a:highlight>
                <a:latin typeface="Roboto"/>
                <a:ea typeface="Roboto"/>
                <a:cs typeface="Roboto"/>
                <a:sym typeface="Roboto"/>
              </a:rPr>
              <a:t>အနိမ့်ဆုံး candle ရဲ့ high ကို အရင်ဖောက်တယ်။ ပြီးတော့ low ကိုကျော်ဆင်းတယ်။ အဲလိုဆိုရင် အဲဒီအနိမ့်ဆုံး candle ရဲ့ high ကို </a:t>
            </a: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ဖောက်တက်သွားတဲ့ အမြင့်ဆုံးနေရာကို </a:t>
            </a:r>
            <a:r>
              <a:rPr lang="en-GB" sz="1200">
                <a:solidFill>
                  <a:schemeClr val="dk1"/>
                </a:solidFill>
                <a:highlight>
                  <a:srgbClr val="D9D9D9"/>
                </a:highlight>
                <a:latin typeface="Roboto"/>
                <a:ea typeface="Roboto"/>
                <a:cs typeface="Roboto"/>
                <a:sym typeface="Roboto"/>
              </a:rPr>
              <a:t>inducement လို့ ခေါ်တယ်။</a:t>
            </a:r>
            <a:endParaRPr sz="1200">
              <a:solidFill>
                <a:schemeClr val="dk1"/>
              </a:solidFill>
              <a:highlight>
                <a:srgbClr val="D9D9D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>
                <a:solidFill>
                  <a:srgbClr val="CCCCCC"/>
                </a:solidFill>
                <a:highlight>
                  <a:schemeClr val="dk1"/>
                </a:highlight>
              </a:rPr>
              <a:t>Market Structure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447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GB"/>
              <a:t>Identifying High or Low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D9D9D9"/>
                </a:highlight>
                <a:latin typeface="Roboto"/>
                <a:ea typeface="Roboto"/>
                <a:cs typeface="Roboto"/>
                <a:sym typeface="Roboto"/>
              </a:rPr>
              <a:t>Inducement ကို လာစားရင် High or Low သတ်မှတ်လို့ရပါတယ်။ လာစားတဲ့နေရာမှာ Body နဲ့ ပိတ်စရာမလိုပါ။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259351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>
                <a:solidFill>
                  <a:srgbClr val="CCCCCC"/>
                </a:solidFill>
                <a:highlight>
                  <a:schemeClr val="dk1"/>
                </a:highlight>
              </a:rPr>
              <a:t>Market Structure</a:t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GB"/>
              <a:t>Full Structure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ခုနက သတ်မှတ်ထားတဲ့ High or Low ကို Candle Stick Body </a:t>
            </a:r>
            <a:r>
              <a:rPr b="1" lang="en-GB" sz="1200">
                <a:solidFill>
                  <a:srgbClr val="A61C00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(Body)</a:t>
            </a: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ဖြင့် ဖောက်ပိတ်ပါက Break Out ဖြစ်လာပါတယ်။</a:t>
            </a:r>
            <a:endParaRPr sz="1200">
              <a:solidFill>
                <a:schemeClr val="dk1"/>
              </a:solidFill>
              <a:highlight>
                <a:srgbClr val="CCCCCC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	အဲဒီ Break Out မတိုင်ခင် တွေ့ရတဲ့ အမြင့်ဆုံး/အနိမ့်ဆုံး Candle ရဲ့ High/Low နေရာကို Market Structure တစ်ခုရဲ့ High or Low </a:t>
            </a:r>
            <a:endParaRPr sz="1200">
              <a:solidFill>
                <a:schemeClr val="dk1"/>
              </a:solidFill>
              <a:highlight>
                <a:srgbClr val="CCCCCC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အဖြစ် သတ်မှတ်ပါတယ်။</a:t>
            </a:r>
            <a:endParaRPr sz="1200">
              <a:solidFill>
                <a:schemeClr val="dk1"/>
              </a:solidFill>
              <a:highlight>
                <a:srgbClr val="CCCCCC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3125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ခုနက သတ်မှတ်ထားတဲ့ High or Low ကို shadow ဖြင့်သာ ပိတ်ပါက High or Low ကို shadow ထိပ် နေရာတွေဆီ လိုက်ရွှေ့ပေးရပါတယ်။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0257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20257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>
                <a:solidFill>
                  <a:srgbClr val="CCCCCC"/>
                </a:solidFill>
                <a:highlight>
                  <a:schemeClr val="dk1"/>
                </a:highlight>
              </a:rPr>
              <a:t>Market Structure</a:t>
            </a:r>
            <a:endParaRPr/>
          </a:p>
        </p:txBody>
      </p:sp>
      <p:sp>
        <p:nvSpPr>
          <p:cNvPr id="129" name="Google Shape;12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GB"/>
              <a:t>Change in Market Structure or Trend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လက်ရှိသွားနေတဲ့ Market Structure (သို့) Trend ရဲ့ High or Low နေရာကို Candle Body </a:t>
            </a:r>
            <a:r>
              <a:rPr b="1" lang="en-GB" sz="1200">
                <a:solidFill>
                  <a:srgbClr val="A61C00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(Body)</a:t>
            </a:r>
            <a:r>
              <a:rPr lang="en-GB" sz="1200">
                <a:solidFill>
                  <a:schemeClr val="dk1"/>
                </a:solidFill>
                <a:highlight>
                  <a:srgbClr val="CCCCCC"/>
                </a:highlight>
                <a:latin typeface="Roboto"/>
                <a:ea typeface="Roboto"/>
                <a:cs typeface="Roboto"/>
                <a:sym typeface="Roboto"/>
              </a:rPr>
              <a:t>ဖြင့် ဖောက်ပိတ်ပါက ဈေးကွက်သွားတဲ့ direction ပြောင်းသွားပါတယ်။</a:t>
            </a:r>
            <a:endParaRPr>
              <a:solidFill>
                <a:schemeClr val="dk1"/>
              </a:solidFill>
              <a:highlight>
                <a:srgbClr val="CCCCCC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       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